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3" r:id="rId1"/>
    <p:sldMasterId id="2147483694" r:id="rId2"/>
  </p:sldMasterIdLst>
  <p:notesMasterIdLst>
    <p:notesMasterId r:id="rId13"/>
  </p:notesMasterIdLst>
  <p:sldIdLst>
    <p:sldId id="256" r:id="rId3"/>
    <p:sldId id="277" r:id="rId4"/>
    <p:sldId id="283" r:id="rId5"/>
    <p:sldId id="282" r:id="rId6"/>
    <p:sldId id="274" r:id="rId7"/>
    <p:sldId id="275" r:id="rId8"/>
    <p:sldId id="281" r:id="rId9"/>
    <p:sldId id="276" r:id="rId10"/>
    <p:sldId id="278" r:id="rId11"/>
    <p:sldId id="27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0"/>
    <p:restoredTop sz="94675"/>
  </p:normalViewPr>
  <p:slideViewPr>
    <p:cSldViewPr snapToGrid="0" snapToObjects="1">
      <p:cViewPr>
        <p:scale>
          <a:sx n="150" d="100"/>
          <a:sy n="150" d="100"/>
        </p:scale>
        <p:origin x="4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0:07:17.74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cc4859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cc4859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e0d559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e0d559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5f6e15af8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5f6e15af8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15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1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0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40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5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4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6e15af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6e15af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3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596D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375" y="4378025"/>
            <a:ext cx="1451250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SECTION_HEADER_1_1_1_1_1_1_1">
    <p:bg>
      <p:bgPr>
        <a:solidFill>
          <a:srgbClr val="17B35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SECTION_HEADER_1_1_1_1_1_1_1_1">
    <p:bg>
      <p:bgPr>
        <a:solidFill>
          <a:srgbClr val="E62638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SECTION_HEADER_1_1_1_1_1_1_1_1_1">
    <p:bg>
      <p:bgPr>
        <a:solidFill>
          <a:srgbClr val="15A79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SECTION_HEADER_1_1_1_1_1_1_1_1_1_1">
    <p:bg>
      <p:bgPr>
        <a:solidFill>
          <a:srgbClr val="FFA3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2">
  <p:cSld name="SECTION_HEADER_1_1_1_1_1_1_1_1_1_1_1">
    <p:bg>
      <p:bgPr>
        <a:solidFill>
          <a:srgbClr val="ED435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0596DE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05900" y="624275"/>
            <a:ext cx="53322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2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000" y="384025"/>
            <a:ext cx="709299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596DE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375" y="4378025"/>
            <a:ext cx="1451250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bg>
      <p:bgPr>
        <a:solidFill>
          <a:srgbClr val="0596D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ctrTitle"/>
          </p:nvPr>
        </p:nvSpPr>
        <p:spPr>
          <a:xfrm>
            <a:off x="3761275" y="1943400"/>
            <a:ext cx="4656000" cy="12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725" y="2225725"/>
            <a:ext cx="2315899" cy="69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7"/>
          <p:cNvCxnSpPr/>
          <p:nvPr/>
        </p:nvCxnSpPr>
        <p:spPr>
          <a:xfrm>
            <a:off x="3401950" y="2079750"/>
            <a:ext cx="0" cy="9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0596DE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1"/>
          </p:nvPr>
        </p:nvSpPr>
        <p:spPr>
          <a:xfrm>
            <a:off x="1905900" y="624275"/>
            <a:ext cx="53322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rgbClr val="03BDD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CCECF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3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rgbClr val="FF7E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rgbClr val="03BDD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bg>
      <p:bgPr>
        <a:solidFill>
          <a:srgbClr val="FDC4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3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bg>
      <p:bgPr>
        <a:solidFill>
          <a:srgbClr val="FFE50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3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1_1_1_1">
    <p:bg>
      <p:bgPr>
        <a:solidFill>
          <a:srgbClr val="22435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3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">
    <p:bg>
      <p:bgPr>
        <a:solidFill>
          <a:srgbClr val="435F7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3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SECTION_HEADER_1_1_1_1_1_1_1">
    <p:bg>
      <p:bgPr>
        <a:solidFill>
          <a:srgbClr val="17B35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 sz="3600">
                <a:solidFill>
                  <a:srgbClr val="38761D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3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SECTION_HEADER_1_1_1_1_1_1_1_1">
    <p:bg>
      <p:bgPr>
        <a:solidFill>
          <a:srgbClr val="E62638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SECTION_HEADER_1_1_1_1_1_1_1_1_1">
    <p:bg>
      <p:bgPr>
        <a:solidFill>
          <a:srgbClr val="15A79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3600"/>
              <a:buNone/>
              <a:defRPr sz="3600">
                <a:solidFill>
                  <a:srgbClr val="45818E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3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SECTION_HEADER_1_1_1_1_1_1_1_1_1_1">
    <p:bg>
      <p:bgPr>
        <a:solidFill>
          <a:srgbClr val="FFA3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3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2">
  <p:cSld name="SECTION_HEADER_1_1_1_1_1_1_1_1_1_1_1">
    <p:bg>
      <p:bgPr>
        <a:solidFill>
          <a:srgbClr val="ED435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None/>
              <a:defRPr sz="3600">
                <a:solidFill>
                  <a:srgbClr val="990000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4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41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CCECFA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600"/>
              <a:buNone/>
              <a:defRPr sz="3600">
                <a:solidFill>
                  <a:srgbClr val="9FC5E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7" name="Google Shape;187;p42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42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43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4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4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4975" y="-76200"/>
            <a:ext cx="108662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rgbClr val="FF7E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bg>
      <p:bgPr>
        <a:solidFill>
          <a:srgbClr val="FDC40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3600"/>
              <a:buNone/>
              <a:defRPr sz="3600">
                <a:solidFill>
                  <a:srgbClr val="BF9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7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bg>
      <p:bgPr>
        <a:solidFill>
          <a:srgbClr val="FFE500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8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1_1_1_1">
    <p:bg>
      <p:bgPr>
        <a:solidFill>
          <a:srgbClr val="22435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9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">
    <p:bg>
      <p:bgPr>
        <a:solidFill>
          <a:srgbClr val="435F7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10"/>
          <p:cNvSpPr txBox="1"/>
          <p:nvPr/>
        </p:nvSpPr>
        <p:spPr>
          <a:xfrm>
            <a:off x="178625" y="4840600"/>
            <a:ext cx="1752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Doctolib – Strictement confidentiel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96DE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comments" Target="../comments/comment1.xml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>
            <a:spLocks noGrp="1"/>
          </p:cNvSpPr>
          <p:nvPr>
            <p:ph type="ctrTitle"/>
          </p:nvPr>
        </p:nvSpPr>
        <p:spPr>
          <a:xfrm>
            <a:off x="3761275" y="1943400"/>
            <a:ext cx="5122594" cy="12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/>
              <a:t>Soutenance Groupe 4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Evaluation des </a:t>
            </a:r>
            <a:r>
              <a:rPr lang="en-GB" sz="2400" dirty="0" err="1" smtClean="0"/>
              <a:t>candidats</a:t>
            </a:r>
            <a:r>
              <a:rPr lang="en-GB" sz="2400" smtClean="0"/>
              <a:t> </a:t>
            </a:r>
            <a:r>
              <a:rPr lang="en-GB" sz="2400" err="1" smtClean="0"/>
              <a:t>à</a:t>
            </a:r>
            <a:r>
              <a:rPr lang="en-GB" sz="2400" smtClean="0"/>
              <a:t> </a:t>
            </a:r>
            <a:r>
              <a:rPr lang="en-GB" sz="2400" err="1" smtClean="0"/>
              <a:t>l’embauche</a:t>
            </a:r>
            <a:endParaRPr sz="2400"/>
          </a:p>
        </p:txBody>
      </p:sp>
      <p:sp>
        <p:nvSpPr>
          <p:cNvPr id="220" name="Google Shape;220;p48"/>
          <p:cNvSpPr txBox="1"/>
          <p:nvPr/>
        </p:nvSpPr>
        <p:spPr>
          <a:xfrm>
            <a:off x="1947150" y="4586675"/>
            <a:ext cx="5249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23/11/18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5897" y="3458023"/>
            <a:ext cx="215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Nom membres du groupe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Démonstration</a:t>
            </a:r>
            <a:r>
              <a:rPr lang="en-GB" dirty="0" smtClean="0"/>
              <a:t> !</a:t>
            </a:r>
            <a:endParaRPr dirty="0"/>
          </a:p>
        </p:txBody>
      </p:sp>
      <p:sp>
        <p:nvSpPr>
          <p:cNvPr id="488" name="Google Shape;488;p64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1049225" y="203650"/>
            <a:ext cx="778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Objectifs</a:t>
            </a:r>
            <a:r>
              <a:rPr lang="en-GB" dirty="0" smtClean="0"/>
              <a:t> de la </a:t>
            </a:r>
            <a:r>
              <a:rPr lang="en-GB" dirty="0" err="1" smtClean="0"/>
              <a:t>semaine</a:t>
            </a:r>
            <a:endParaRPr dirty="0"/>
          </a:p>
        </p:txBody>
      </p: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0" y="129753"/>
            <a:ext cx="720000" cy="720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33;p57"/>
          <p:cNvSpPr txBox="1">
            <a:spLocks noGrp="1"/>
          </p:cNvSpPr>
          <p:nvPr>
            <p:ph type="body" idx="1"/>
          </p:nvPr>
        </p:nvSpPr>
        <p:spPr>
          <a:xfrm>
            <a:off x="131250" y="881875"/>
            <a:ext cx="8889600" cy="3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Font typeface="Roboto"/>
              <a:buChar char="●"/>
            </a:pPr>
            <a:r>
              <a:rPr lang="en-GB" b="1" dirty="0"/>
              <a:t>MVP 1</a:t>
            </a:r>
            <a:r>
              <a:rPr lang="en-GB" dirty="0"/>
              <a:t> : </a:t>
            </a:r>
            <a:r>
              <a:rPr lang="en-GB" dirty="0" err="1" smtClean="0"/>
              <a:t>Déterminer</a:t>
            </a:r>
            <a:r>
              <a:rPr lang="en-GB" dirty="0" smtClean="0"/>
              <a:t> des </a:t>
            </a:r>
            <a:r>
              <a:rPr lang="en-GB" dirty="0" err="1" smtClean="0"/>
              <a:t>informations</a:t>
            </a:r>
            <a:r>
              <a:rPr lang="en-GB" dirty="0" smtClean="0"/>
              <a:t> </a:t>
            </a:r>
            <a:r>
              <a:rPr lang="en-GB" dirty="0" err="1" smtClean="0"/>
              <a:t>basiques</a:t>
            </a:r>
            <a:r>
              <a:rPr lang="en-GB" dirty="0" smtClean="0"/>
              <a:t> </a:t>
            </a:r>
            <a:endParaRPr dirty="0"/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 err="1"/>
              <a:t>Nombre</a:t>
            </a:r>
            <a:r>
              <a:rPr lang="en-GB" dirty="0"/>
              <a:t> de </a:t>
            </a:r>
            <a:r>
              <a:rPr lang="en-GB" dirty="0" err="1" smtClean="0"/>
              <a:t>fonctions</a:t>
            </a:r>
            <a:r>
              <a:rPr lang="en-GB" dirty="0" smtClean="0"/>
              <a:t>, de </a:t>
            </a:r>
            <a:r>
              <a:rPr lang="en-GB" dirty="0" err="1" smtClean="0"/>
              <a:t>commentaires</a:t>
            </a:r>
            <a:r>
              <a:rPr lang="en-GB" dirty="0" smtClean="0"/>
              <a:t>, de tests, de </a:t>
            </a:r>
            <a:r>
              <a:rPr lang="en-GB" dirty="0" err="1" smtClean="0"/>
              <a:t>caractères</a:t>
            </a:r>
            <a:r>
              <a:rPr lang="en-GB" dirty="0" smtClean="0"/>
              <a:t> par </a:t>
            </a:r>
            <a:r>
              <a:rPr lang="en-GB" dirty="0" err="1" smtClean="0"/>
              <a:t>lignes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dirty="0"/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Font typeface="Roboto"/>
              <a:buChar char="●"/>
            </a:pPr>
            <a:r>
              <a:rPr lang="en-GB" b="1" dirty="0"/>
              <a:t>MVP 2</a:t>
            </a:r>
            <a:r>
              <a:rPr lang="en-GB" dirty="0"/>
              <a:t> : </a:t>
            </a:r>
            <a:r>
              <a:rPr lang="en-GB" dirty="0" err="1" smtClean="0"/>
              <a:t>Métriques</a:t>
            </a:r>
            <a:r>
              <a:rPr lang="en-GB" dirty="0" smtClean="0"/>
              <a:t> </a:t>
            </a:r>
            <a:r>
              <a:rPr lang="en-GB" dirty="0" err="1" smtClean="0"/>
              <a:t>quantitatives</a:t>
            </a:r>
            <a:endParaRPr dirty="0"/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/>
              <a:t>Duplication </a:t>
            </a:r>
            <a:r>
              <a:rPr lang="en-GB" dirty="0" smtClean="0"/>
              <a:t>du code</a:t>
            </a:r>
            <a:r>
              <a:rPr lang="en-GB" dirty="0"/>
              <a:t>, nom des </a:t>
            </a:r>
            <a:r>
              <a:rPr lang="en-GB" dirty="0" smtClean="0"/>
              <a:t>variables et des </a:t>
            </a:r>
            <a:r>
              <a:rPr lang="en-GB" dirty="0" err="1"/>
              <a:t>fonctions</a:t>
            </a:r>
            <a:r>
              <a:rPr lang="en-GB" dirty="0"/>
              <a:t> ...</a:t>
            </a:r>
            <a:endParaRPr dirty="0"/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</a:pPr>
            <a:r>
              <a:rPr lang="en-GB" b="1" dirty="0"/>
              <a:t>MVP 3</a:t>
            </a:r>
            <a:r>
              <a:rPr lang="en-GB" dirty="0"/>
              <a:t> : </a:t>
            </a:r>
            <a:r>
              <a:rPr lang="en-GB" dirty="0" err="1"/>
              <a:t>Détection</a:t>
            </a:r>
            <a:r>
              <a:rPr lang="en-GB" dirty="0"/>
              <a:t> de </a:t>
            </a:r>
            <a:r>
              <a:rPr lang="en-GB" dirty="0" err="1"/>
              <a:t>fraude</a:t>
            </a:r>
            <a:r>
              <a:rPr lang="en-GB" dirty="0"/>
              <a:t> (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comparant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</a:t>
            </a:r>
            <a:r>
              <a:rPr lang="en-GB" dirty="0" err="1"/>
              <a:t>fichiers</a:t>
            </a:r>
            <a:r>
              <a:rPr lang="en-GB" dirty="0"/>
              <a:t>)</a:t>
            </a:r>
            <a:endParaRPr dirty="0"/>
          </a:p>
          <a:p>
            <a:pPr marL="13716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 err="1" smtClean="0">
                <a:solidFill>
                  <a:srgbClr val="FF0000"/>
                </a:solidFill>
              </a:rPr>
              <a:t>Comparaison</a:t>
            </a:r>
            <a:r>
              <a:rPr lang="en-GB" dirty="0" smtClean="0">
                <a:solidFill>
                  <a:srgbClr val="FF0000"/>
                </a:solidFill>
              </a:rPr>
              <a:t> de la </a:t>
            </a:r>
            <a:r>
              <a:rPr lang="en-GB" dirty="0" err="1" smtClean="0">
                <a:solidFill>
                  <a:srgbClr val="FF0000"/>
                </a:solidFill>
              </a:rPr>
              <a:t>taille</a:t>
            </a:r>
            <a:r>
              <a:rPr lang="en-GB" dirty="0" smtClean="0">
                <a:solidFill>
                  <a:srgbClr val="FF0000"/>
                </a:solidFill>
              </a:rPr>
              <a:t> des </a:t>
            </a:r>
            <a:r>
              <a:rPr lang="en-GB" dirty="0" err="1" smtClean="0">
                <a:solidFill>
                  <a:srgbClr val="FF0000"/>
                </a:solidFill>
              </a:rPr>
              <a:t>fichiers</a:t>
            </a:r>
            <a:r>
              <a:rPr lang="en-GB" dirty="0" smtClean="0">
                <a:solidFill>
                  <a:srgbClr val="FF0000"/>
                </a:solidFill>
              </a:rPr>
              <a:t>, de </a:t>
            </a:r>
            <a:r>
              <a:rPr lang="en-GB" dirty="0" err="1" smtClean="0">
                <a:solidFill>
                  <a:srgbClr val="FF0000"/>
                </a:solidFill>
              </a:rPr>
              <a:t>copie</a:t>
            </a:r>
            <a:r>
              <a:rPr lang="en-GB" dirty="0" smtClean="0">
                <a:solidFill>
                  <a:srgbClr val="FF0000"/>
                </a:solidFill>
              </a:rPr>
              <a:t> des </a:t>
            </a:r>
            <a:r>
              <a:rPr lang="en-GB" dirty="0" err="1" smtClean="0">
                <a:solidFill>
                  <a:srgbClr val="FF0000"/>
                </a:solidFill>
              </a:rPr>
              <a:t>méthodes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endParaRPr dirty="0" smtClean="0">
              <a:solidFill>
                <a:srgbClr val="FF0000"/>
              </a:solidFill>
            </a:endParaRPr>
          </a:p>
          <a:p>
            <a:pPr marL="9144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96DE"/>
              </a:buClr>
              <a:buSzPts val="1600"/>
              <a:buChar char="●"/>
            </a:pPr>
            <a:r>
              <a:rPr lang="en-GB" b="1" dirty="0" smtClean="0"/>
              <a:t>MVP </a:t>
            </a:r>
            <a:r>
              <a:rPr lang="en-GB" b="1" dirty="0"/>
              <a:t>4</a:t>
            </a:r>
            <a:r>
              <a:rPr lang="en-GB" dirty="0"/>
              <a:t> : </a:t>
            </a:r>
            <a:r>
              <a:rPr lang="en-GB" dirty="0" smtClean="0"/>
              <a:t>Tableau </a:t>
            </a:r>
            <a:r>
              <a:rPr lang="en-GB" dirty="0" err="1" smtClean="0"/>
              <a:t>récapitulatif</a:t>
            </a:r>
            <a:r>
              <a:rPr lang="en-GB" dirty="0" smtClean="0"/>
              <a:t> des </a:t>
            </a:r>
            <a:r>
              <a:rPr lang="en-GB" dirty="0" err="1" smtClean="0"/>
              <a:t>différents</a:t>
            </a:r>
            <a:r>
              <a:rPr lang="en-GB" dirty="0" smtClean="0"/>
              <a:t> aspects du code</a:t>
            </a:r>
            <a:endParaRPr dirty="0"/>
          </a:p>
          <a:p>
            <a:pPr marL="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Planning </a:t>
            </a:r>
            <a:r>
              <a:rPr lang="en-GB" dirty="0" err="1" smtClean="0"/>
              <a:t>prévisionnel</a:t>
            </a:r>
            <a:r>
              <a:rPr lang="en-GB" dirty="0" smtClean="0"/>
              <a:t> et </a:t>
            </a:r>
            <a:r>
              <a:rPr lang="en-GB" dirty="0" err="1" smtClean="0"/>
              <a:t>effectif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1523998" y="873336"/>
            <a:ext cx="312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Matinée</a:t>
            </a:r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648200" y="850039"/>
            <a:ext cx="313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Après-Midi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3200" y="1507067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Lundi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03200" y="2365833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Mercredi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45534" y="3259913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Jeudi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245534" y="4118679"/>
            <a:ext cx="112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Vendredi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1523998" y="1251632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Reflexion</a:t>
                      </a:r>
                      <a:r>
                        <a:rPr lang="fr-FR" dirty="0" smtClean="0"/>
                        <a:t> sur le sujet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MVP1</a:t>
                      </a:r>
                      <a:r>
                        <a:rPr lang="fr-FR" baseline="0" dirty="0" smtClean="0"/>
                        <a:t> &amp; MVP2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Reflexion</a:t>
                      </a:r>
                      <a:r>
                        <a:rPr lang="fr-FR" dirty="0" smtClean="0"/>
                        <a:t> sur le sujet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MVP1</a:t>
                      </a:r>
                      <a:r>
                        <a:rPr lang="fr-FR" baseline="0" dirty="0" smtClean="0"/>
                        <a:t> &amp; MVP2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/>
          </p:nvPr>
        </p:nvGraphicFramePr>
        <p:xfrm>
          <a:off x="1519765" y="2148881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Tests sur</a:t>
                      </a:r>
                      <a:r>
                        <a:rPr lang="fr-FR" baseline="0" dirty="0" smtClean="0"/>
                        <a:t> MVP1 et MVP2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MVP3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Affinage MVP1, 2 puis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Nvx</a:t>
                      </a:r>
                      <a:r>
                        <a:rPr lang="fr-FR" dirty="0" smtClean="0"/>
                        <a:t> bugs et nouvelles fonctions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au 25"/>
          <p:cNvGraphicFramePr>
            <a:graphicFrameLocks noGrp="1"/>
          </p:cNvGraphicFramePr>
          <p:nvPr>
            <p:extLst/>
          </p:nvPr>
        </p:nvGraphicFramePr>
        <p:xfrm>
          <a:off x="1519765" y="3046130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Fin MVP3 et MVP4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Finitions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Mise en place des tests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Travail sur MVP4 et</a:t>
                      </a:r>
                      <a:r>
                        <a:rPr lang="fr-FR" baseline="0" dirty="0" smtClean="0"/>
                        <a:t> présentation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au 26"/>
          <p:cNvGraphicFramePr>
            <a:graphicFrameLocks noGrp="1"/>
          </p:cNvGraphicFramePr>
          <p:nvPr>
            <p:extLst/>
          </p:nvPr>
        </p:nvGraphicFramePr>
        <p:xfrm>
          <a:off x="1519765" y="3923975"/>
          <a:ext cx="6256868" cy="741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128434"/>
                <a:gridCol w="312843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Soutenance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8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Organisation du travail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85" y="124413"/>
            <a:ext cx="1555748" cy="1555748"/>
          </a:xfrm>
          <a:prstGeom prst="rect">
            <a:avLst/>
          </a:prstGeom>
        </p:spPr>
      </p:pic>
      <p:grpSp>
        <p:nvGrpSpPr>
          <p:cNvPr id="24" name="Grouper 23"/>
          <p:cNvGrpSpPr/>
          <p:nvPr/>
        </p:nvGrpSpPr>
        <p:grpSpPr>
          <a:xfrm>
            <a:off x="1296988" y="1835899"/>
            <a:ext cx="5993342" cy="2682406"/>
            <a:chOff x="1220256" y="1920566"/>
            <a:chExt cx="5993342" cy="2682406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949" y="1937500"/>
              <a:ext cx="768350" cy="768350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2676525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MVP1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683" y="1937500"/>
              <a:ext cx="768350" cy="76835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3887259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MVP2</a:t>
              </a:r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099" y="1943684"/>
              <a:ext cx="768350" cy="768350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5118099" y="2689035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MVP3</a:t>
              </a:r>
              <a:endParaRPr lang="fr-FR" dirty="0"/>
            </a:p>
          </p:txBody>
        </p:sp>
        <p:grpSp>
          <p:nvGrpSpPr>
            <p:cNvPr id="14" name="Grouper 13"/>
            <p:cNvGrpSpPr/>
            <p:nvPr/>
          </p:nvGrpSpPr>
          <p:grpSpPr>
            <a:xfrm>
              <a:off x="1311274" y="1920566"/>
              <a:ext cx="922867" cy="1079890"/>
              <a:chOff x="1912407" y="2332098"/>
              <a:chExt cx="922867" cy="1079890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9666" y="2332098"/>
                <a:ext cx="768350" cy="768350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1912407" y="3104211"/>
                <a:ext cx="922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mtClean="0"/>
                  <a:t>Données</a:t>
                </a:r>
                <a:endParaRPr lang="fr-FR"/>
              </a:p>
            </p:txBody>
          </p:sp>
        </p:grp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257" y="1943684"/>
              <a:ext cx="768350" cy="768350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6299200" y="2713929"/>
              <a:ext cx="73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MVP4</a:t>
              </a:r>
              <a:endParaRPr lang="fr-FR" dirty="0"/>
            </a:p>
          </p:txBody>
        </p:sp>
        <p:sp>
          <p:nvSpPr>
            <p:cNvPr id="15" name="Accolade ouvrante 14"/>
            <p:cNvSpPr/>
            <p:nvPr/>
          </p:nvSpPr>
          <p:spPr>
            <a:xfrm rot="16200000">
              <a:off x="4032723" y="1614624"/>
              <a:ext cx="438261" cy="3209924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046" y="3511828"/>
              <a:ext cx="1089554" cy="108955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20256" y="3511828"/>
              <a:ext cx="1091144" cy="1091144"/>
            </a:xfrm>
            <a:prstGeom prst="rect">
              <a:avLst/>
            </a:prstGeom>
          </p:spPr>
        </p:pic>
        <p:sp>
          <p:nvSpPr>
            <p:cNvPr id="25" name="Accolade ouvrante 24"/>
            <p:cNvSpPr/>
            <p:nvPr/>
          </p:nvSpPr>
          <p:spPr>
            <a:xfrm rot="16200000">
              <a:off x="1557809" y="2798940"/>
              <a:ext cx="438261" cy="914403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Accolade ouvrante 25"/>
            <p:cNvSpPr/>
            <p:nvPr/>
          </p:nvSpPr>
          <p:spPr>
            <a:xfrm rot="16200000">
              <a:off x="6449956" y="2783635"/>
              <a:ext cx="438261" cy="914403"/>
            </a:xfrm>
            <a:prstGeom prst="leftBrace">
              <a:avLst>
                <a:gd name="adj1" fmla="val 503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044" y="3511828"/>
              <a:ext cx="1089554" cy="1089554"/>
            </a:xfrm>
            <a:prstGeom prst="rect">
              <a:avLst/>
            </a:prstGeom>
          </p:spPr>
        </p:pic>
        <p:sp>
          <p:nvSpPr>
            <p:cNvPr id="22" name="Flèche vers la droite 21"/>
            <p:cNvSpPr/>
            <p:nvPr/>
          </p:nvSpPr>
          <p:spPr>
            <a:xfrm>
              <a:off x="2254249" y="2197239"/>
              <a:ext cx="296333" cy="248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 vers la droite 28"/>
            <p:cNvSpPr/>
            <p:nvPr/>
          </p:nvSpPr>
          <p:spPr>
            <a:xfrm>
              <a:off x="5944658" y="2197239"/>
              <a:ext cx="296333" cy="248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538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MVP1 </a:t>
            </a:r>
            <a:r>
              <a:rPr lang="mr-IN" dirty="0" smtClean="0"/>
              <a:t>–</a:t>
            </a:r>
            <a:r>
              <a:rPr lang="en-GB" dirty="0" smtClean="0"/>
              <a:t> Premières </a:t>
            </a:r>
            <a:r>
              <a:rPr lang="en-GB" dirty="0" err="1" smtClean="0"/>
              <a:t>informations</a:t>
            </a:r>
            <a:r>
              <a:rPr lang="en-GB" dirty="0" smtClean="0"/>
              <a:t> sur le code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89717"/>
              </p:ext>
            </p:extLst>
          </p:nvPr>
        </p:nvGraphicFramePr>
        <p:xfrm>
          <a:off x="311699" y="776351"/>
          <a:ext cx="8520600" cy="240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/>
                <a:gridCol w="1426128"/>
                <a:gridCol w="1325461"/>
                <a:gridCol w="1198317"/>
              </a:tblGrid>
              <a:tr h="34534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C</a:t>
                      </a:r>
                      <a:endParaRPr lang="fr-FR" dirty="0"/>
                    </a:p>
                  </a:txBody>
                  <a:tcPr/>
                </a:tc>
              </a:tr>
              <a:tr h="36315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fonctions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</a:tr>
              <a:tr h="34394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commentaires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394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 de tests (Fichier Test)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/>
                </a:tc>
              </a:tr>
              <a:tr h="32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Nombre de boucles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</a:tr>
              <a:tr h="2871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Nombre de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24</a:t>
                      </a:r>
                      <a:endParaRPr lang="fr-FR" dirty="0"/>
                    </a:p>
                  </a:txBody>
                  <a:tcPr/>
                </a:tc>
              </a:tr>
              <a:tr h="37470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Lignes de longueur</a:t>
                      </a:r>
                      <a:r>
                        <a:rPr lang="fr-FR" baseline="0" dirty="0" smtClean="0"/>
                        <a:t> supérieure à </a:t>
                      </a:r>
                      <a:r>
                        <a:rPr lang="fr-FR" baseline="0" dirty="0" smtClean="0"/>
                        <a:t>78 </a:t>
                      </a:r>
                      <a:r>
                        <a:rPr lang="fr-FR" dirty="0" smtClean="0"/>
                        <a:t>caractères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2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MVP2 et MVP3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Métriques</a:t>
            </a:r>
            <a:r>
              <a:rPr lang="en-GB" dirty="0" smtClean="0"/>
              <a:t> plus complexes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2251"/>
              </p:ext>
            </p:extLst>
          </p:nvPr>
        </p:nvGraphicFramePr>
        <p:xfrm>
          <a:off x="311699" y="776351"/>
          <a:ext cx="8520600" cy="240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/>
                <a:gridCol w="1426128"/>
                <a:gridCol w="1325461"/>
                <a:gridCol w="1198317"/>
              </a:tblGrid>
              <a:tr h="34534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Candidat C</a:t>
                      </a:r>
                      <a:endParaRPr lang="fr-FR" dirty="0"/>
                    </a:p>
                  </a:txBody>
                  <a:tcPr/>
                </a:tc>
              </a:tr>
              <a:tr h="36315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Variables mal nommées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</a:tr>
              <a:tr h="34394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 mal nommées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4394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Duplication du code brut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/>
                </a:tc>
              </a:tr>
              <a:tr h="32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Duplication du code</a:t>
                      </a:r>
                      <a:r>
                        <a:rPr lang="fr-FR" baseline="0" dirty="0" smtClean="0"/>
                        <a:t> traité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</a:tr>
              <a:tr h="2871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 smtClean="0"/>
                        <a:t>Densité des 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24</a:t>
                      </a:r>
                      <a:endParaRPr lang="fr-FR" dirty="0"/>
                    </a:p>
                  </a:txBody>
                  <a:tcPr/>
                </a:tc>
              </a:tr>
              <a:tr h="37470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des espaces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875322"/>
              </p:ext>
            </p:extLst>
          </p:nvPr>
        </p:nvGraphicFramePr>
        <p:xfrm>
          <a:off x="311699" y="3333750"/>
          <a:ext cx="85206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20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Taux de similitude avec la base de données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4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MVP2 </a:t>
            </a:r>
            <a:r>
              <a:rPr lang="mr-IN" dirty="0" smtClean="0"/>
              <a:t>–</a:t>
            </a:r>
            <a:r>
              <a:rPr lang="en-GB" dirty="0" smtClean="0"/>
              <a:t> Duplication du code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 t="10954" r="17520" b="6028"/>
          <a:stretch/>
        </p:blipFill>
        <p:spPr>
          <a:xfrm>
            <a:off x="967331" y="2889969"/>
            <a:ext cx="1622528" cy="16193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 t="9795" r="17548" b="5368"/>
          <a:stretch/>
        </p:blipFill>
        <p:spPr>
          <a:xfrm>
            <a:off x="3173341" y="2889969"/>
            <a:ext cx="1647894" cy="16193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0" t="10581" r="18194" b="3815"/>
          <a:stretch/>
        </p:blipFill>
        <p:spPr>
          <a:xfrm>
            <a:off x="5404718" y="2889969"/>
            <a:ext cx="1698418" cy="16951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10690" r="19193" b="5945"/>
          <a:stretch/>
        </p:blipFill>
        <p:spPr>
          <a:xfrm>
            <a:off x="901674" y="1013641"/>
            <a:ext cx="1686069" cy="16751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0829" r="17788" b="4896"/>
          <a:stretch/>
        </p:blipFill>
        <p:spPr>
          <a:xfrm>
            <a:off x="3093198" y="1013641"/>
            <a:ext cx="1728037" cy="1663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10902" r="18592" b="5191"/>
          <a:stretch/>
        </p:blipFill>
        <p:spPr>
          <a:xfrm>
            <a:off x="5368635" y="986954"/>
            <a:ext cx="1734501" cy="169028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47460" y="1678208"/>
            <a:ext cx="171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candidat A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103136" y="3475914"/>
            <a:ext cx="186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candidat A</a:t>
            </a:r>
          </a:p>
          <a:p>
            <a:r>
              <a:rPr lang="fr-FR" dirty="0" smtClean="0"/>
              <a:t>(Après perturbation)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31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MVP3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Détection</a:t>
            </a:r>
            <a:r>
              <a:rPr lang="en-GB" dirty="0" smtClean="0"/>
              <a:t> des </a:t>
            </a:r>
            <a:r>
              <a:rPr lang="en-GB" dirty="0" err="1" smtClean="0"/>
              <a:t>fraudes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2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MVP4 </a:t>
            </a:r>
            <a:r>
              <a:rPr lang="mr-IN" dirty="0" smtClean="0"/>
              <a:t>–</a:t>
            </a:r>
            <a:r>
              <a:rPr lang="en-GB" dirty="0" smtClean="0"/>
              <a:t> Prediction du </a:t>
            </a:r>
            <a:r>
              <a:rPr lang="en-GB" dirty="0" err="1" smtClean="0"/>
              <a:t>niveau</a:t>
            </a:r>
            <a:r>
              <a:rPr lang="en-GB" dirty="0" smtClean="0"/>
              <a:t> des </a:t>
            </a:r>
            <a:r>
              <a:rPr lang="en-GB" dirty="0" err="1" smtClean="0"/>
              <a:t>candidats</a:t>
            </a:r>
            <a:endParaRPr dirty="0"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0" y="4811697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body" idx="1"/>
          </p:nvPr>
        </p:nvSpPr>
        <p:spPr>
          <a:xfrm>
            <a:off x="185750" y="879375"/>
            <a:ext cx="42954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4275" rIns="68550" bIns="34275" anchor="ctr" anchorCtr="0">
            <a:noAutofit/>
          </a:bodyPr>
          <a:lstStyle/>
          <a:p>
            <a:pPr marL="203200" marR="0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097E1"/>
              </a:buClr>
              <a:buSzPts val="1200"/>
              <a:buFont typeface="Arial"/>
              <a:buChar char="●"/>
            </a:pPr>
            <a:endParaRPr i="0" u="none" strike="noStrike" cap="none" dirty="0">
              <a:solidFill>
                <a:srgbClr val="3F3F3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 descr="doctolib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230" y="152400"/>
            <a:ext cx="2880175" cy="4838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6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to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octo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313</Words>
  <Application>Microsoft Macintosh PowerPoint</Application>
  <PresentationFormat>Présentation à l'écran (16:9)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Montserrat</vt:lpstr>
      <vt:lpstr>Roboto</vt:lpstr>
      <vt:lpstr>Arial</vt:lpstr>
      <vt:lpstr>Docto Master</vt:lpstr>
      <vt:lpstr>Docto Master</vt:lpstr>
      <vt:lpstr>Soutenance Groupe 4 Evaluation des candidats à l’embauche</vt:lpstr>
      <vt:lpstr>Objectifs de la semaine</vt:lpstr>
      <vt:lpstr>Planning prévisionnel et effectif</vt:lpstr>
      <vt:lpstr>Organisation du travail</vt:lpstr>
      <vt:lpstr>MVP1 – Premières informations sur le code</vt:lpstr>
      <vt:lpstr>MVP2 et MVP3 – Métriques plus complexes</vt:lpstr>
      <vt:lpstr>MVP2 – Duplication du code</vt:lpstr>
      <vt:lpstr>MVP3 – Détection des fraudes</vt:lpstr>
      <vt:lpstr>MVP4 – Prediction du niveau des candidats</vt:lpstr>
      <vt:lpstr>Démonstration 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Groupe 4 Evaluation des candidats à l’embauche</dc:title>
  <cp:lastModifiedBy>Utilisateur de Microsoft Office</cp:lastModifiedBy>
  <cp:revision>10</cp:revision>
  <dcterms:modified xsi:type="dcterms:W3CDTF">2018-11-22T10:48:46Z</dcterms:modified>
</cp:coreProperties>
</file>